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8" r:id="rId9"/>
    <p:sldId id="263" r:id="rId10"/>
    <p:sldId id="276" r:id="rId11"/>
    <p:sldId id="280" r:id="rId12"/>
    <p:sldId id="282" r:id="rId13"/>
    <p:sldId id="264" r:id="rId14"/>
    <p:sldId id="265" r:id="rId15"/>
    <p:sldId id="266" r:id="rId16"/>
    <p:sldId id="279" r:id="rId17"/>
    <p:sldId id="267" r:id="rId18"/>
    <p:sldId id="268" r:id="rId19"/>
    <p:sldId id="269" r:id="rId20"/>
    <p:sldId id="277" r:id="rId21"/>
    <p:sldId id="281" r:id="rId22"/>
    <p:sldId id="283" r:id="rId23"/>
    <p:sldId id="270" r:id="rId24"/>
    <p:sldId id="271" r:id="rId25"/>
    <p:sldId id="273" r:id="rId26"/>
    <p:sldId id="274" r:id="rId27"/>
    <p:sldId id="275" r:id="rId28"/>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7CF2-0A53-6AF9-68DA-087A284379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1EB3A28E-26C8-516E-70AD-279F2D743A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23E82882-C4B8-4F8E-13CF-7D2F953FF0D6}"/>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EE45B44D-184F-59CE-CA9D-2E83AD1A3C3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5FBDC725-39F7-A492-C45B-8F04E1168F4C}"/>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22511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51CC-AB7D-12AD-31DB-2EAB8FDF7EF7}"/>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C3FD2BF9-3A18-A4F5-C202-73145F56BA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2CC6B94-F38A-5D30-F86B-9C2B5E964B43}"/>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C4E24B1F-C72C-E8FA-7D32-9E8A93B8377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476486DD-A10E-7330-DCC0-EC0F445B7A0C}"/>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580048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E379B9-C33F-BDDD-740E-55E8E11F24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BAF32D31-3A55-FFF2-41B0-5C2D75EC41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B0F75A6-6C35-7FBD-66F7-7F425C9D38BB}"/>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2D9A554D-8434-26E6-3458-A0154696AFA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35321AFE-1F6A-750D-C6E2-3F8DF170602E}"/>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1342189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2190-B95B-BBDD-C34E-250AF47701E8}"/>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B401344-0DF4-DBA7-475E-6AE331ED6D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C27354E-7F9C-8945-7903-2E2DA8631ADD}"/>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090B83CC-3E63-F433-EC45-AA128DC41A42}"/>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84F58FA-4FB2-0BB4-8BEE-457FF61E4816}"/>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2120048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C2A7-E9E3-452E-16C6-F6A03D0449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7910E0EF-74E6-7540-90E7-5E577D0155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B94FDB-DE9D-816A-C406-FE63F6599B68}"/>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B5DF5EE7-6728-4912-C3C5-4E46610FE63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39E76000-0FF5-F518-FAF5-53C6271F62E5}"/>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836288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F0C5-23D8-76E1-FE18-AEDAA28930DC}"/>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33A636CB-5E62-52A8-9527-4482CA0AC8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FEE74384-7350-2235-47ED-108E7443F8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47943D3F-EA35-A0FE-938A-1263B7DA2380}"/>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6" name="Footer Placeholder 5">
            <a:extLst>
              <a:ext uri="{FF2B5EF4-FFF2-40B4-BE49-F238E27FC236}">
                <a16:creationId xmlns:a16="http://schemas.microsoft.com/office/drawing/2014/main" id="{CA94AF3C-50B7-7A58-433E-1857EC730C34}"/>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2B3262EC-DC9C-863E-23D6-40CDE470CABF}"/>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131845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8974-6EA0-BC5D-38E8-0E34A8AACADB}"/>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2D607238-8C4A-5320-DCAC-6E9B2BBB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67ADC8-0053-18E5-39F9-5745600355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DFC23422-6618-1F50-C85A-DE494B8BC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431FDD-BBA5-7BA6-67E7-5F46B0B9F6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A7D8F115-9CB7-894E-B6AB-057EFC906265}"/>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8" name="Footer Placeholder 7">
            <a:extLst>
              <a:ext uri="{FF2B5EF4-FFF2-40B4-BE49-F238E27FC236}">
                <a16:creationId xmlns:a16="http://schemas.microsoft.com/office/drawing/2014/main" id="{CD50B1E5-C5E1-1952-E820-B6214812A95A}"/>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17FECF90-A509-8E61-DAC1-4B072325145C}"/>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10042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CAC7-5940-B77A-6013-8CDCDA89DE26}"/>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6EBF4C8D-80E3-9268-E694-FE4789E3174E}"/>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4" name="Footer Placeholder 3">
            <a:extLst>
              <a:ext uri="{FF2B5EF4-FFF2-40B4-BE49-F238E27FC236}">
                <a16:creationId xmlns:a16="http://schemas.microsoft.com/office/drawing/2014/main" id="{226B650E-06C6-50E8-ED99-E325090EC3FA}"/>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814BB9DA-0347-4C8A-0ECD-002EEA6D751C}"/>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797844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5CAEBD-1107-94E8-A3BF-FE64F0DF0CCE}"/>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3" name="Footer Placeholder 2">
            <a:extLst>
              <a:ext uri="{FF2B5EF4-FFF2-40B4-BE49-F238E27FC236}">
                <a16:creationId xmlns:a16="http://schemas.microsoft.com/office/drawing/2014/main" id="{A6417EF1-E221-3D64-E638-709D31B38985}"/>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D1334C00-C8A6-C745-6139-C1036993C228}"/>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2170699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7A41-4EF3-7D38-3874-95D3CF6DA5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DE29C35A-4C15-319F-EA05-F217E5698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B5AEA5CC-78C2-32C8-65BB-BA5C916E13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291BFB-476D-BABC-F32D-FA0D77F963E2}"/>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6" name="Footer Placeholder 5">
            <a:extLst>
              <a:ext uri="{FF2B5EF4-FFF2-40B4-BE49-F238E27FC236}">
                <a16:creationId xmlns:a16="http://schemas.microsoft.com/office/drawing/2014/main" id="{0FAAC5F1-21B1-B743-ED46-8D7EE534BCAD}"/>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E3E9991C-48B5-8A0E-868D-F45F7B86CDDA}"/>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124002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881A-82C0-360D-59EA-A36B40E14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E0FABD3D-2887-AB20-2D75-53958857CF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7996B155-293E-EABA-B2E0-D1EA0A0AD4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C5A6A-3862-926F-26B7-AE779375FFB1}"/>
              </a:ext>
            </a:extLst>
          </p:cNvPr>
          <p:cNvSpPr>
            <a:spLocks noGrp="1"/>
          </p:cNvSpPr>
          <p:nvPr>
            <p:ph type="dt" sz="half" idx="10"/>
          </p:nvPr>
        </p:nvSpPr>
        <p:spPr/>
        <p:txBody>
          <a:bodyPr/>
          <a:lstStyle/>
          <a:p>
            <a:fld id="{B83F7AF1-68AB-4888-9145-B1B45B92C59F}" type="datetimeFigureOut">
              <a:rPr lang="en-PK" smtClean="0"/>
              <a:t>26/04/2024</a:t>
            </a:fld>
            <a:endParaRPr lang="en-PK"/>
          </a:p>
        </p:txBody>
      </p:sp>
      <p:sp>
        <p:nvSpPr>
          <p:cNvPr id="6" name="Footer Placeholder 5">
            <a:extLst>
              <a:ext uri="{FF2B5EF4-FFF2-40B4-BE49-F238E27FC236}">
                <a16:creationId xmlns:a16="http://schemas.microsoft.com/office/drawing/2014/main" id="{4AFA466F-6E3D-1490-B012-F3C893B2DAA9}"/>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9118A52A-0B02-39CE-A163-851BFD6E4E1F}"/>
              </a:ext>
            </a:extLst>
          </p:cNvPr>
          <p:cNvSpPr>
            <a:spLocks noGrp="1"/>
          </p:cNvSpPr>
          <p:nvPr>
            <p:ph type="sldNum" sz="quarter" idx="12"/>
          </p:nvPr>
        </p:nvSpPr>
        <p:spPr/>
        <p:txBody>
          <a:bodyPr/>
          <a:lstStyle/>
          <a:p>
            <a:fld id="{155EBF20-7471-4F20-83D1-94149E980C3E}" type="slidenum">
              <a:rPr lang="en-PK" smtClean="0"/>
              <a:t>‹#›</a:t>
            </a:fld>
            <a:endParaRPr lang="en-PK"/>
          </a:p>
        </p:txBody>
      </p:sp>
    </p:spTree>
    <p:extLst>
      <p:ext uri="{BB962C8B-B14F-4D97-AF65-F5344CB8AC3E}">
        <p14:creationId xmlns:p14="http://schemas.microsoft.com/office/powerpoint/2010/main" val="3021871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BC11F-02ED-4A22-7D2B-4CBC882B2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CFE1B36B-4C6B-B2B6-9CDE-ED7EF31D1E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FD8CEC9-F872-55B9-E53C-51EFB92A17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3F7AF1-68AB-4888-9145-B1B45B92C59F}" type="datetimeFigureOut">
              <a:rPr lang="en-PK" smtClean="0"/>
              <a:t>26/04/2024</a:t>
            </a:fld>
            <a:endParaRPr lang="en-PK"/>
          </a:p>
        </p:txBody>
      </p:sp>
      <p:sp>
        <p:nvSpPr>
          <p:cNvPr id="5" name="Footer Placeholder 4">
            <a:extLst>
              <a:ext uri="{FF2B5EF4-FFF2-40B4-BE49-F238E27FC236}">
                <a16:creationId xmlns:a16="http://schemas.microsoft.com/office/drawing/2014/main" id="{D4D3D3A6-F8F1-5640-FCBD-4170A081E6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1341D101-1EE5-AF33-A374-B8689DB7CD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EBF20-7471-4F20-83D1-94149E980C3E}" type="slidenum">
              <a:rPr lang="en-PK" smtClean="0"/>
              <a:t>‹#›</a:t>
            </a:fld>
            <a:endParaRPr lang="en-PK"/>
          </a:p>
        </p:txBody>
      </p:sp>
    </p:spTree>
    <p:extLst>
      <p:ext uri="{BB962C8B-B14F-4D97-AF65-F5344CB8AC3E}">
        <p14:creationId xmlns:p14="http://schemas.microsoft.com/office/powerpoint/2010/main" val="1305670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15FE4-0686-5EF5-BAB4-FDF0E29C9182}"/>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Computer Networks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Switching</a:t>
            </a:r>
            <a:endParaRPr lang="en-PK"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EC743AF-1AEC-B7C5-B51A-6C28DC96A03C}"/>
              </a:ext>
            </a:extLst>
          </p:cNvPr>
          <p:cNvSpPr>
            <a:spLocks noGrp="1"/>
          </p:cNvSpPr>
          <p:nvPr>
            <p:ph type="subTitle" idx="1"/>
          </p:nvPr>
        </p:nvSpPr>
        <p:spPr/>
        <p:txBody>
          <a:bodyPr/>
          <a:lstStyle/>
          <a:p>
            <a:r>
              <a:rPr lang="en-US" dirty="0"/>
              <a:t>Circuit Switching</a:t>
            </a:r>
          </a:p>
          <a:p>
            <a:r>
              <a:rPr lang="en-US" dirty="0"/>
              <a:t>Packet switching</a:t>
            </a:r>
          </a:p>
          <a:p>
            <a:r>
              <a:rPr lang="en-US" dirty="0"/>
              <a:t>Message switching</a:t>
            </a:r>
          </a:p>
          <a:p>
            <a:endParaRPr lang="en-US" dirty="0"/>
          </a:p>
          <a:p>
            <a:endParaRPr lang="en-PK" dirty="0"/>
          </a:p>
        </p:txBody>
      </p:sp>
    </p:spTree>
    <p:extLst>
      <p:ext uri="{BB962C8B-B14F-4D97-AF65-F5344CB8AC3E}">
        <p14:creationId xmlns:p14="http://schemas.microsoft.com/office/powerpoint/2010/main" val="2762156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8E3F-BECF-B9F1-9AC4-52815480BE3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Features of packet switching</a:t>
            </a:r>
            <a:endParaRPr lang="en-PK"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B9C8C6C-BCEA-4F5C-087C-69491EEC17F8}"/>
              </a:ext>
            </a:extLst>
          </p:cNvPr>
          <p:cNvSpPr>
            <a:spLocks noGrp="1"/>
          </p:cNvSpPr>
          <p:nvPr>
            <p:ph idx="1"/>
          </p:nvPr>
        </p:nvSpPr>
        <p:spPr/>
        <p:txBody>
          <a:bodyPr/>
          <a:lstStyle/>
          <a:p>
            <a:r>
              <a:rPr lang="en-US" dirty="0"/>
              <a:t>Data link and Network layer</a:t>
            </a:r>
          </a:p>
          <a:p>
            <a:r>
              <a:rPr lang="en-US" dirty="0"/>
              <a:t>Store and forward</a:t>
            </a:r>
          </a:p>
          <a:p>
            <a:r>
              <a:rPr lang="en-US" dirty="0"/>
              <a:t>Pipelining used</a:t>
            </a:r>
          </a:p>
          <a:p>
            <a:r>
              <a:rPr lang="en-US" dirty="0"/>
              <a:t>More Efficiency</a:t>
            </a:r>
          </a:p>
          <a:p>
            <a:r>
              <a:rPr lang="en-US" dirty="0"/>
              <a:t>More Delay</a:t>
            </a:r>
          </a:p>
          <a:p>
            <a:endParaRPr lang="en-PK" dirty="0"/>
          </a:p>
        </p:txBody>
      </p:sp>
    </p:spTree>
    <p:extLst>
      <p:ext uri="{BB962C8B-B14F-4D97-AF65-F5344CB8AC3E}">
        <p14:creationId xmlns:p14="http://schemas.microsoft.com/office/powerpoint/2010/main" val="350960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E0F9D-684F-34FA-4935-86F77E57D26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Packet switching</a:t>
            </a:r>
            <a:endParaRPr lang="en-PK"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DA7C60-665E-F083-8159-CD8D93F73D1E}"/>
              </a:ext>
            </a:extLst>
          </p:cNvPr>
          <p:cNvSpPr>
            <a:spLocks noGrp="1"/>
          </p:cNvSpPr>
          <p:nvPr>
            <p:ph idx="1"/>
          </p:nvPr>
        </p:nvSpPr>
        <p:spPr/>
        <p:txBody>
          <a:bodyPr/>
          <a:lstStyle/>
          <a:p>
            <a:r>
              <a:rPr lang="en-US" b="0" i="0" dirty="0">
                <a:solidFill>
                  <a:srgbClr val="0D0D0D"/>
                </a:solidFill>
                <a:effectLst/>
                <a:highlight>
                  <a:srgbClr val="FFFFFF"/>
                </a:highlight>
                <a:latin typeface="Söhne"/>
              </a:rPr>
              <a:t>The total time formula in circuit switching:</a:t>
            </a:r>
          </a:p>
          <a:p>
            <a:r>
              <a:rPr lang="en-US" b="0" i="0" dirty="0">
                <a:solidFill>
                  <a:srgbClr val="0D0D0D"/>
                </a:solidFill>
                <a:effectLst/>
                <a:highlight>
                  <a:srgbClr val="FFFFFF"/>
                </a:highlight>
                <a:latin typeface="KaTeX_Main"/>
              </a:rPr>
              <a:t>Total Time=Setup </a:t>
            </a:r>
            <a:r>
              <a:rPr lang="en-US" b="0" i="0" dirty="0" err="1">
                <a:solidFill>
                  <a:srgbClr val="0D0D0D"/>
                </a:solidFill>
                <a:effectLst/>
                <a:highlight>
                  <a:srgbClr val="FFFFFF"/>
                </a:highlight>
                <a:latin typeface="KaTeX_Main"/>
              </a:rPr>
              <a:t>Time+Transmission</a:t>
            </a:r>
            <a:r>
              <a:rPr lang="en-US" b="0" i="0" dirty="0">
                <a:solidFill>
                  <a:srgbClr val="0D0D0D"/>
                </a:solidFill>
                <a:effectLst/>
                <a:highlight>
                  <a:srgbClr val="FFFFFF"/>
                </a:highlight>
                <a:latin typeface="KaTeX_Main"/>
              </a:rPr>
              <a:t> </a:t>
            </a:r>
            <a:r>
              <a:rPr lang="en-US" b="0" i="0" dirty="0" err="1">
                <a:solidFill>
                  <a:srgbClr val="0D0D0D"/>
                </a:solidFill>
                <a:effectLst/>
                <a:highlight>
                  <a:srgbClr val="FFFFFF"/>
                </a:highlight>
                <a:latin typeface="KaTeX_Main"/>
              </a:rPr>
              <a:t>Time+Propagation</a:t>
            </a:r>
            <a:r>
              <a:rPr lang="en-US" b="0" i="0" dirty="0">
                <a:solidFill>
                  <a:srgbClr val="0D0D0D"/>
                </a:solidFill>
                <a:effectLst/>
                <a:highlight>
                  <a:srgbClr val="FFFFFF"/>
                </a:highlight>
                <a:latin typeface="KaTeX_Main"/>
              </a:rPr>
              <a:t> </a:t>
            </a:r>
            <a:r>
              <a:rPr lang="en-US" b="0" i="0" dirty="0" err="1">
                <a:solidFill>
                  <a:srgbClr val="0D0D0D"/>
                </a:solidFill>
                <a:effectLst/>
                <a:highlight>
                  <a:srgbClr val="FFFFFF"/>
                </a:highlight>
                <a:latin typeface="KaTeX_Main"/>
              </a:rPr>
              <a:t>Time+Teardown</a:t>
            </a:r>
            <a:r>
              <a:rPr lang="en-US" b="0" i="0" dirty="0">
                <a:solidFill>
                  <a:srgbClr val="0D0D0D"/>
                </a:solidFill>
                <a:effectLst/>
                <a:highlight>
                  <a:srgbClr val="FFFFFF"/>
                </a:highlight>
                <a:latin typeface="KaTeX_Main"/>
              </a:rPr>
              <a:t> Time</a:t>
            </a:r>
            <a:endParaRPr lang="en-US" dirty="0">
              <a:solidFill>
                <a:srgbClr val="0D0D0D"/>
              </a:solidFill>
              <a:highlight>
                <a:srgbClr val="FFFFFF"/>
              </a:highlight>
              <a:latin typeface="Söhne"/>
            </a:endParaRPr>
          </a:p>
          <a:p>
            <a:r>
              <a:rPr lang="en-US" b="1" i="0" dirty="0">
                <a:solidFill>
                  <a:srgbClr val="0D0D0D"/>
                </a:solidFill>
                <a:effectLst/>
                <a:highlight>
                  <a:srgbClr val="FFFFFF"/>
                </a:highlight>
                <a:latin typeface="Söhne"/>
              </a:rPr>
              <a:t>Setup Time</a:t>
            </a:r>
            <a:r>
              <a:rPr lang="en-US" b="0" i="0" dirty="0">
                <a:solidFill>
                  <a:srgbClr val="0D0D0D"/>
                </a:solidFill>
                <a:effectLst/>
                <a:highlight>
                  <a:srgbClr val="FFFFFF"/>
                </a:highlight>
                <a:latin typeface="Söhne"/>
              </a:rPr>
              <a:t>: This is the time taken to establish the circuit between the sender and the receiver. It involves signaling, negotiation, and allocation of resources.</a:t>
            </a:r>
          </a:p>
          <a:p>
            <a:r>
              <a:rPr lang="en-US" b="1" i="0" dirty="0">
                <a:solidFill>
                  <a:srgbClr val="0D0D0D"/>
                </a:solidFill>
                <a:effectLst/>
                <a:highlight>
                  <a:srgbClr val="FFFFFF"/>
                </a:highlight>
                <a:latin typeface="Söhne"/>
              </a:rPr>
              <a:t>Transmission Time</a:t>
            </a:r>
            <a:r>
              <a:rPr lang="en-US" b="0" i="0" dirty="0">
                <a:solidFill>
                  <a:srgbClr val="0D0D0D"/>
                </a:solidFill>
                <a:effectLst/>
                <a:highlight>
                  <a:srgbClr val="FFFFFF"/>
                </a:highlight>
                <a:latin typeface="Söhne"/>
              </a:rPr>
              <a:t>: Once the circuit is established, data transmission occurs over the dedicated communication path. (message/bandwidth)</a:t>
            </a:r>
            <a:endParaRPr lang="en-PK" dirty="0"/>
          </a:p>
        </p:txBody>
      </p:sp>
    </p:spTree>
    <p:extLst>
      <p:ext uri="{BB962C8B-B14F-4D97-AF65-F5344CB8AC3E}">
        <p14:creationId xmlns:p14="http://schemas.microsoft.com/office/powerpoint/2010/main" val="2987369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B5CB-4487-66B8-D43F-73D10E7133FF}"/>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B5657C00-B99A-941B-EC58-71FF8B651667}"/>
              </a:ext>
            </a:extLst>
          </p:cNvPr>
          <p:cNvSpPr>
            <a:spLocks noGrp="1"/>
          </p:cNvSpPr>
          <p:nvPr>
            <p:ph idx="1"/>
          </p:nvPr>
        </p:nvSpPr>
        <p:spPr/>
        <p:txBody>
          <a:bodyPr/>
          <a:lstStyle/>
          <a:p>
            <a:r>
              <a:rPr lang="en-US" b="1" i="0" dirty="0">
                <a:solidFill>
                  <a:srgbClr val="0D0D0D"/>
                </a:solidFill>
                <a:effectLst/>
                <a:highlight>
                  <a:srgbClr val="FFFFFF"/>
                </a:highlight>
                <a:latin typeface="Söhne"/>
              </a:rPr>
              <a:t>Propagation Time</a:t>
            </a:r>
            <a:r>
              <a:rPr lang="en-US" b="0" i="0" dirty="0">
                <a:solidFill>
                  <a:srgbClr val="0D0D0D"/>
                </a:solidFill>
                <a:effectLst/>
                <a:highlight>
                  <a:srgbClr val="FFFFFF"/>
                </a:highlight>
                <a:latin typeface="Söhne"/>
              </a:rPr>
              <a:t>: This is the time it takes for a signal to travel from the sender to the receiver through the physical medium (e.g., cables, fibers). Propagation time depends on the distance between the sender and the receiver and the speed of propagation in the medium.(distance/speed)</a:t>
            </a:r>
          </a:p>
          <a:p>
            <a:r>
              <a:rPr lang="en-US" b="1" i="0" dirty="0">
                <a:solidFill>
                  <a:srgbClr val="0D0D0D"/>
                </a:solidFill>
                <a:effectLst/>
                <a:highlight>
                  <a:srgbClr val="FFFFFF"/>
                </a:highlight>
                <a:latin typeface="Söhne"/>
              </a:rPr>
              <a:t>Teardown Time</a:t>
            </a:r>
            <a:r>
              <a:rPr lang="en-US" b="0" i="0" dirty="0">
                <a:solidFill>
                  <a:srgbClr val="0D0D0D"/>
                </a:solidFill>
                <a:effectLst/>
                <a:highlight>
                  <a:srgbClr val="FFFFFF"/>
                </a:highlight>
                <a:latin typeface="Söhne"/>
              </a:rPr>
              <a:t>: After data transmission is complete, the circuit is terminated, and resources are released. Teardown time involves signaling to close the circuit and deallocating resources.</a:t>
            </a:r>
          </a:p>
          <a:p>
            <a:endParaRPr lang="en-PK" dirty="0"/>
          </a:p>
        </p:txBody>
      </p:sp>
    </p:spTree>
    <p:extLst>
      <p:ext uri="{BB962C8B-B14F-4D97-AF65-F5344CB8AC3E}">
        <p14:creationId xmlns:p14="http://schemas.microsoft.com/office/powerpoint/2010/main" val="4177604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7954-BFD3-8265-0CC8-87B4D5BBAD8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Packet Switching</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DBA20F4-0E60-8605-1714-9954EDEBC0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347" y="1825625"/>
            <a:ext cx="9623833" cy="4351338"/>
          </a:xfrm>
        </p:spPr>
      </p:pic>
    </p:spTree>
    <p:extLst>
      <p:ext uri="{BB962C8B-B14F-4D97-AF65-F5344CB8AC3E}">
        <p14:creationId xmlns:p14="http://schemas.microsoft.com/office/powerpoint/2010/main" val="3868688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B540-E418-3D43-537E-1A3BB32E246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Packet Switching</a:t>
            </a:r>
            <a:endParaRPr lang="en-PK" dirty="0"/>
          </a:p>
        </p:txBody>
      </p:sp>
      <p:pic>
        <p:nvPicPr>
          <p:cNvPr id="5" name="Content Placeholder 4">
            <a:extLst>
              <a:ext uri="{FF2B5EF4-FFF2-40B4-BE49-F238E27FC236}">
                <a16:creationId xmlns:a16="http://schemas.microsoft.com/office/drawing/2014/main" id="{3C7D55CB-3ED0-199A-2D56-E87C9B614F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3699" y="1825625"/>
            <a:ext cx="8600791" cy="4351338"/>
          </a:xfrm>
        </p:spPr>
      </p:pic>
    </p:spTree>
    <p:extLst>
      <p:ext uri="{BB962C8B-B14F-4D97-AF65-F5344CB8AC3E}">
        <p14:creationId xmlns:p14="http://schemas.microsoft.com/office/powerpoint/2010/main" val="6243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47F7-1AFD-13C0-5C65-1263BEC4D27D}"/>
              </a:ext>
            </a:extLst>
          </p:cNvPr>
          <p:cNvSpPr>
            <a:spLocks noGrp="1"/>
          </p:cNvSpPr>
          <p:nvPr>
            <p:ph type="title"/>
          </p:nvPr>
        </p:nvSpPr>
        <p:spPr/>
        <p:txBody>
          <a:bodyPr/>
          <a:lstStyle/>
          <a:p>
            <a:r>
              <a:rPr lang="en-US" dirty="0"/>
              <a:t>Circuit switching</a:t>
            </a:r>
            <a:endParaRPr lang="en-PK" dirty="0"/>
          </a:p>
        </p:txBody>
      </p:sp>
      <p:pic>
        <p:nvPicPr>
          <p:cNvPr id="5" name="Content Placeholder 4">
            <a:extLst>
              <a:ext uri="{FF2B5EF4-FFF2-40B4-BE49-F238E27FC236}">
                <a16:creationId xmlns:a16="http://schemas.microsoft.com/office/drawing/2014/main" id="{2DDA051E-DF76-507A-7081-73C759BBCE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5592" y="1825625"/>
            <a:ext cx="8745648" cy="4351338"/>
          </a:xfrm>
        </p:spPr>
      </p:pic>
    </p:spTree>
    <p:extLst>
      <p:ext uri="{BB962C8B-B14F-4D97-AF65-F5344CB8AC3E}">
        <p14:creationId xmlns:p14="http://schemas.microsoft.com/office/powerpoint/2010/main" val="1101408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4D87-8190-942F-239B-E293A1C64DE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Circuit switching</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70137C6-A3EB-9BE4-B5A8-6774B2E573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1517" y="2172832"/>
            <a:ext cx="7994209" cy="3296970"/>
          </a:xfrm>
        </p:spPr>
      </p:pic>
    </p:spTree>
    <p:extLst>
      <p:ext uri="{BB962C8B-B14F-4D97-AF65-F5344CB8AC3E}">
        <p14:creationId xmlns:p14="http://schemas.microsoft.com/office/powerpoint/2010/main" val="1237514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0B8AC-3966-DE69-E2A2-5F92D5D0A30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Circuit switching</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13C0FDE-7434-F3BC-7497-FE1104F241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095" y="1825625"/>
            <a:ext cx="9297910" cy="4351338"/>
          </a:xfrm>
        </p:spPr>
      </p:pic>
    </p:spTree>
    <p:extLst>
      <p:ext uri="{BB962C8B-B14F-4D97-AF65-F5344CB8AC3E}">
        <p14:creationId xmlns:p14="http://schemas.microsoft.com/office/powerpoint/2010/main" val="24831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8B16-C8A1-F610-E1F7-7E973575598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Circuit switching</a:t>
            </a:r>
            <a:endParaRPr lang="en-PK" dirty="0"/>
          </a:p>
        </p:txBody>
      </p:sp>
      <p:pic>
        <p:nvPicPr>
          <p:cNvPr id="5" name="Content Placeholder 4">
            <a:extLst>
              <a:ext uri="{FF2B5EF4-FFF2-40B4-BE49-F238E27FC236}">
                <a16:creationId xmlns:a16="http://schemas.microsoft.com/office/drawing/2014/main" id="{0571AD6A-C8AF-ADB4-707B-FDB2BC4494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8309" y="1825625"/>
            <a:ext cx="9180213" cy="4351338"/>
          </a:xfrm>
        </p:spPr>
      </p:pic>
    </p:spTree>
    <p:extLst>
      <p:ext uri="{BB962C8B-B14F-4D97-AF65-F5344CB8AC3E}">
        <p14:creationId xmlns:p14="http://schemas.microsoft.com/office/powerpoint/2010/main" val="2419587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87FE-3492-C79A-20A0-267D4C023BA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Circuit switching</a:t>
            </a:r>
            <a:endParaRPr lang="en-PK" dirty="0"/>
          </a:p>
        </p:txBody>
      </p:sp>
      <p:pic>
        <p:nvPicPr>
          <p:cNvPr id="5" name="Content Placeholder 4">
            <a:extLst>
              <a:ext uri="{FF2B5EF4-FFF2-40B4-BE49-F238E27FC236}">
                <a16:creationId xmlns:a16="http://schemas.microsoft.com/office/drawing/2014/main" id="{5C449C4B-F9C7-D1D6-645D-E52560490A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9914" y="1825625"/>
            <a:ext cx="8917662" cy="4351338"/>
          </a:xfrm>
        </p:spPr>
      </p:pic>
    </p:spTree>
    <p:extLst>
      <p:ext uri="{BB962C8B-B14F-4D97-AF65-F5344CB8AC3E}">
        <p14:creationId xmlns:p14="http://schemas.microsoft.com/office/powerpoint/2010/main" val="1034392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E491-1E5E-0968-CCF3-BED383CC049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Switching</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DC43405-6523-55EA-D674-F0ABDF60EC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5592" y="1870892"/>
            <a:ext cx="9388444" cy="4256922"/>
          </a:xfrm>
        </p:spPr>
      </p:pic>
    </p:spTree>
    <p:extLst>
      <p:ext uri="{BB962C8B-B14F-4D97-AF65-F5344CB8AC3E}">
        <p14:creationId xmlns:p14="http://schemas.microsoft.com/office/powerpoint/2010/main" val="2431960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F691-66DA-1310-B559-68D6BB56E84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Features of Circuit switching switching</a:t>
            </a:r>
            <a:endParaRPr lang="en-PK" dirty="0"/>
          </a:p>
        </p:txBody>
      </p:sp>
      <p:sp>
        <p:nvSpPr>
          <p:cNvPr id="3" name="Content Placeholder 2">
            <a:extLst>
              <a:ext uri="{FF2B5EF4-FFF2-40B4-BE49-F238E27FC236}">
                <a16:creationId xmlns:a16="http://schemas.microsoft.com/office/drawing/2014/main" id="{48FA047C-2CC5-4CBE-B9C7-8071FA250C2A}"/>
              </a:ext>
            </a:extLst>
          </p:cNvPr>
          <p:cNvSpPr>
            <a:spLocks noGrp="1"/>
          </p:cNvSpPr>
          <p:nvPr>
            <p:ph idx="1"/>
          </p:nvPr>
        </p:nvSpPr>
        <p:spPr/>
        <p:txBody>
          <a:bodyPr/>
          <a:lstStyle/>
          <a:p>
            <a:r>
              <a:rPr lang="en-US" dirty="0"/>
              <a:t>Performed on physical layer</a:t>
            </a:r>
          </a:p>
          <a:p>
            <a:r>
              <a:rPr lang="en-US" dirty="0"/>
              <a:t>Contiguous flow</a:t>
            </a:r>
          </a:p>
          <a:p>
            <a:r>
              <a:rPr lang="en-US" dirty="0"/>
              <a:t>No headers</a:t>
            </a:r>
          </a:p>
          <a:p>
            <a:r>
              <a:rPr lang="en-US" dirty="0"/>
              <a:t>Less Efficiency </a:t>
            </a:r>
          </a:p>
          <a:p>
            <a:r>
              <a:rPr lang="en-US" dirty="0"/>
              <a:t>Less Delay </a:t>
            </a:r>
          </a:p>
          <a:p>
            <a:endParaRPr lang="en-US" dirty="0"/>
          </a:p>
          <a:p>
            <a:endParaRPr lang="en-US" dirty="0"/>
          </a:p>
        </p:txBody>
      </p:sp>
    </p:spTree>
    <p:extLst>
      <p:ext uri="{BB962C8B-B14F-4D97-AF65-F5344CB8AC3E}">
        <p14:creationId xmlns:p14="http://schemas.microsoft.com/office/powerpoint/2010/main" val="1004419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4D52-E93E-005C-8A03-C9090E27CD3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Circuit Switching</a:t>
            </a:r>
            <a:endParaRPr lang="en-PK"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31C709-405F-C2D3-E2B4-196B76A07E14}"/>
              </a:ext>
            </a:extLst>
          </p:cNvPr>
          <p:cNvSpPr>
            <a:spLocks noGrp="1"/>
          </p:cNvSpPr>
          <p:nvPr>
            <p:ph idx="1"/>
          </p:nvPr>
        </p:nvSpPr>
        <p:spPr/>
        <p:txBody>
          <a:bodyPr>
            <a:normAutofit fontScale="92500" lnSpcReduction="10000"/>
          </a:bodyPr>
          <a:lstStyle/>
          <a:p>
            <a:r>
              <a:rPr lang="en-US" b="0" i="0" dirty="0">
                <a:solidFill>
                  <a:srgbClr val="0D0D0D"/>
                </a:solidFill>
                <a:effectLst/>
                <a:highlight>
                  <a:srgbClr val="FFFFFF"/>
                </a:highlight>
                <a:latin typeface="Söhne"/>
              </a:rPr>
              <a:t>The total time in packet switching can be expressed as:</a:t>
            </a:r>
            <a:endParaRPr lang="en-US" b="0" i="0" dirty="0">
              <a:solidFill>
                <a:srgbClr val="0D0D0D"/>
              </a:solidFill>
              <a:effectLst/>
              <a:highlight>
                <a:srgbClr val="FFFFFF"/>
              </a:highlight>
              <a:latin typeface="KaTeX_Main"/>
            </a:endParaRPr>
          </a:p>
          <a:p>
            <a:r>
              <a:rPr lang="en-US" b="0" i="0" dirty="0">
                <a:solidFill>
                  <a:srgbClr val="0D0D0D"/>
                </a:solidFill>
                <a:effectLst/>
                <a:highlight>
                  <a:srgbClr val="FFFFFF"/>
                </a:highlight>
                <a:latin typeface="KaTeX_Main"/>
              </a:rPr>
              <a:t>Total Time=Transmission </a:t>
            </a:r>
            <a:r>
              <a:rPr lang="en-US" b="0" i="0" dirty="0" err="1">
                <a:solidFill>
                  <a:srgbClr val="0D0D0D"/>
                </a:solidFill>
                <a:effectLst/>
                <a:highlight>
                  <a:srgbClr val="FFFFFF"/>
                </a:highlight>
                <a:latin typeface="KaTeX_Main"/>
              </a:rPr>
              <a:t>Time+Propagation</a:t>
            </a:r>
            <a:r>
              <a:rPr lang="en-US" b="0" i="0" dirty="0">
                <a:solidFill>
                  <a:srgbClr val="0D0D0D"/>
                </a:solidFill>
                <a:effectLst/>
                <a:highlight>
                  <a:srgbClr val="FFFFFF"/>
                </a:highlight>
                <a:latin typeface="KaTeX_Main"/>
              </a:rPr>
              <a:t> </a:t>
            </a:r>
            <a:r>
              <a:rPr lang="en-US" b="0" i="0" dirty="0" err="1">
                <a:solidFill>
                  <a:srgbClr val="0D0D0D"/>
                </a:solidFill>
                <a:effectLst/>
                <a:highlight>
                  <a:srgbClr val="FFFFFF"/>
                </a:highlight>
                <a:latin typeface="KaTeX_Main"/>
              </a:rPr>
              <a:t>Time+Queuing</a:t>
            </a:r>
            <a:r>
              <a:rPr lang="en-US" b="0" i="0" dirty="0">
                <a:solidFill>
                  <a:srgbClr val="0D0D0D"/>
                </a:solidFill>
                <a:effectLst/>
                <a:highlight>
                  <a:srgbClr val="FFFFFF"/>
                </a:highlight>
                <a:latin typeface="KaTeX_Main"/>
              </a:rPr>
              <a:t> </a:t>
            </a:r>
            <a:r>
              <a:rPr lang="en-US" b="0" i="0" dirty="0" err="1">
                <a:solidFill>
                  <a:srgbClr val="0D0D0D"/>
                </a:solidFill>
                <a:effectLst/>
                <a:highlight>
                  <a:srgbClr val="FFFFFF"/>
                </a:highlight>
                <a:latin typeface="KaTeX_Main"/>
              </a:rPr>
              <a:t>Delay+Processing</a:t>
            </a:r>
            <a:r>
              <a:rPr lang="en-US" b="0" i="0" dirty="0">
                <a:solidFill>
                  <a:srgbClr val="0D0D0D"/>
                </a:solidFill>
                <a:effectLst/>
                <a:highlight>
                  <a:srgbClr val="FFFFFF"/>
                </a:highlight>
                <a:latin typeface="KaTeX_Main"/>
              </a:rPr>
              <a:t> Delay</a:t>
            </a:r>
          </a:p>
          <a:p>
            <a:endParaRPr lang="en-US" dirty="0">
              <a:solidFill>
                <a:srgbClr val="0D0D0D"/>
              </a:solidFill>
              <a:highlight>
                <a:srgbClr val="FFFFFF"/>
              </a:highlight>
              <a:latin typeface="KaTeX_Main"/>
            </a:endParaRPr>
          </a:p>
          <a:p>
            <a:pPr algn="l">
              <a:buFont typeface="+mj-lt"/>
              <a:buAutoNum type="arabicPeriod"/>
            </a:pPr>
            <a:r>
              <a:rPr lang="en-US" b="1" i="0" dirty="0">
                <a:solidFill>
                  <a:srgbClr val="0D0D0D"/>
                </a:solidFill>
                <a:effectLst/>
                <a:highlight>
                  <a:srgbClr val="FFFFFF"/>
                </a:highlight>
                <a:latin typeface="Söhne"/>
              </a:rPr>
              <a:t>Transmission Time</a:t>
            </a:r>
            <a:r>
              <a:rPr lang="en-US" b="0" i="0" dirty="0">
                <a:solidFill>
                  <a:srgbClr val="0D0D0D"/>
                </a:solidFill>
                <a:effectLst/>
                <a:highlight>
                  <a:srgbClr val="FFFFFF"/>
                </a:highlight>
                <a:latin typeface="Söhne"/>
              </a:rPr>
              <a:t>: The time taken to transmit the entire packet onto the network link. It depends on the size of the packet and the transmission rate of the link.</a:t>
            </a:r>
          </a:p>
          <a:p>
            <a:pPr algn="l">
              <a:buFont typeface="+mj-lt"/>
              <a:buAutoNum type="arabicPeriod"/>
            </a:pPr>
            <a:r>
              <a:rPr lang="en-US" b="1" i="0" dirty="0">
                <a:solidFill>
                  <a:srgbClr val="0D0D0D"/>
                </a:solidFill>
                <a:effectLst/>
                <a:highlight>
                  <a:srgbClr val="FFFFFF"/>
                </a:highlight>
                <a:latin typeface="Söhne"/>
              </a:rPr>
              <a:t>Propagation Time</a:t>
            </a:r>
            <a:r>
              <a:rPr lang="en-US" b="0" i="0" dirty="0">
                <a:solidFill>
                  <a:srgbClr val="0D0D0D"/>
                </a:solidFill>
                <a:effectLst/>
                <a:highlight>
                  <a:srgbClr val="FFFFFF"/>
                </a:highlight>
                <a:latin typeface="Söhne"/>
              </a:rPr>
              <a:t>: The time it takes for a signal to travel from the sender to the receiver through the physical medium. It depends on the distance between the sender and the receiver and the speed of propagation in the medium.</a:t>
            </a:r>
          </a:p>
          <a:p>
            <a:pPr marL="0" indent="0">
              <a:buNone/>
            </a:pPr>
            <a:endParaRPr lang="en-US" b="0" i="0" dirty="0">
              <a:solidFill>
                <a:srgbClr val="0D0D0D"/>
              </a:solidFill>
              <a:effectLst/>
              <a:highlight>
                <a:srgbClr val="FFFFFF"/>
              </a:highlight>
              <a:latin typeface="KaTeX_Main"/>
            </a:endParaRPr>
          </a:p>
          <a:p>
            <a:endParaRPr lang="en-PK" dirty="0"/>
          </a:p>
        </p:txBody>
      </p:sp>
    </p:spTree>
    <p:extLst>
      <p:ext uri="{BB962C8B-B14F-4D97-AF65-F5344CB8AC3E}">
        <p14:creationId xmlns:p14="http://schemas.microsoft.com/office/powerpoint/2010/main" val="5396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A517-E1EE-5252-E4D4-2ABBD04CC63A}"/>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9C6E0ADE-102B-BEA2-EB0D-CAF59B25D9C3}"/>
              </a:ext>
            </a:extLst>
          </p:cNvPr>
          <p:cNvSpPr>
            <a:spLocks noGrp="1"/>
          </p:cNvSpPr>
          <p:nvPr>
            <p:ph idx="1"/>
          </p:nvPr>
        </p:nvSpPr>
        <p:spPr/>
        <p:txBody>
          <a:bodyPr/>
          <a:lstStyle/>
          <a:p>
            <a:pPr algn="l">
              <a:buFont typeface="+mj-lt"/>
              <a:buAutoNum type="arabicPeriod"/>
            </a:pPr>
            <a:r>
              <a:rPr lang="en-US" b="1" i="0" dirty="0">
                <a:solidFill>
                  <a:srgbClr val="0D0D0D"/>
                </a:solidFill>
                <a:effectLst/>
                <a:highlight>
                  <a:srgbClr val="FFFFFF"/>
                </a:highlight>
                <a:latin typeface="Söhne"/>
              </a:rPr>
              <a:t>Queuing Delay</a:t>
            </a:r>
            <a:r>
              <a:rPr lang="en-US" b="0" i="0" dirty="0">
                <a:solidFill>
                  <a:srgbClr val="0D0D0D"/>
                </a:solidFill>
                <a:effectLst/>
                <a:highlight>
                  <a:srgbClr val="FFFFFF"/>
                </a:highlight>
                <a:latin typeface="Söhne"/>
              </a:rPr>
              <a:t>: The time a packet spends waiting in queues at intermediate network nodes (routers or switches) before being transmitted. It depends on network congestion and the queue management policies employed.</a:t>
            </a:r>
          </a:p>
          <a:p>
            <a:pPr algn="l">
              <a:buFont typeface="+mj-lt"/>
              <a:buAutoNum type="arabicPeriod"/>
            </a:pPr>
            <a:r>
              <a:rPr lang="en-US" b="1" i="0" dirty="0">
                <a:solidFill>
                  <a:srgbClr val="0D0D0D"/>
                </a:solidFill>
                <a:effectLst/>
                <a:highlight>
                  <a:srgbClr val="FFFFFF"/>
                </a:highlight>
                <a:latin typeface="Söhne"/>
              </a:rPr>
              <a:t>Processing Delay</a:t>
            </a:r>
            <a:r>
              <a:rPr lang="en-US" b="0" i="0" dirty="0">
                <a:solidFill>
                  <a:srgbClr val="0D0D0D"/>
                </a:solidFill>
                <a:effectLst/>
                <a:highlight>
                  <a:srgbClr val="FFFFFF"/>
                </a:highlight>
                <a:latin typeface="Söhne"/>
              </a:rPr>
              <a:t>: The time taken by routers or switches to examine the packet header, make forwarding decisions, and possibly perform other tasks such as error checking or packet fragmentation.</a:t>
            </a:r>
          </a:p>
          <a:p>
            <a:endParaRPr lang="en-PK" dirty="0"/>
          </a:p>
        </p:txBody>
      </p:sp>
    </p:spTree>
    <p:extLst>
      <p:ext uri="{BB962C8B-B14F-4D97-AF65-F5344CB8AC3E}">
        <p14:creationId xmlns:p14="http://schemas.microsoft.com/office/powerpoint/2010/main" val="3183598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F464-2625-21E5-9AEC-6665F33417D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Circuit switching</a:t>
            </a:r>
            <a:endParaRPr lang="en-PK" dirty="0"/>
          </a:p>
        </p:txBody>
      </p:sp>
      <p:pic>
        <p:nvPicPr>
          <p:cNvPr id="5" name="Content Placeholder 4">
            <a:extLst>
              <a:ext uri="{FF2B5EF4-FFF2-40B4-BE49-F238E27FC236}">
                <a16:creationId xmlns:a16="http://schemas.microsoft.com/office/drawing/2014/main" id="{0E685D4F-05D4-5391-1639-3350A6AC40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9501" y="1825625"/>
            <a:ext cx="8836181" cy="4351338"/>
          </a:xfrm>
        </p:spPr>
      </p:pic>
    </p:spTree>
    <p:extLst>
      <p:ext uri="{BB962C8B-B14F-4D97-AF65-F5344CB8AC3E}">
        <p14:creationId xmlns:p14="http://schemas.microsoft.com/office/powerpoint/2010/main" val="296922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AA4A-2A6D-D361-B965-DFB6D796360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Circuit switching</a:t>
            </a:r>
            <a:endParaRPr lang="en-PK" dirty="0"/>
          </a:p>
        </p:txBody>
      </p:sp>
      <p:pic>
        <p:nvPicPr>
          <p:cNvPr id="5" name="Content Placeholder 4">
            <a:extLst>
              <a:ext uri="{FF2B5EF4-FFF2-40B4-BE49-F238E27FC236}">
                <a16:creationId xmlns:a16="http://schemas.microsoft.com/office/drawing/2014/main" id="{8C5C600F-B357-3EB2-FAAE-0F1CE88DA2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5483" y="1961427"/>
            <a:ext cx="9174933" cy="4351338"/>
          </a:xfrm>
        </p:spPr>
      </p:pic>
    </p:spTree>
    <p:extLst>
      <p:ext uri="{BB962C8B-B14F-4D97-AF65-F5344CB8AC3E}">
        <p14:creationId xmlns:p14="http://schemas.microsoft.com/office/powerpoint/2010/main" val="842492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96B6-8608-6AED-96C1-DAD7509E944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Comparison</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439B71B-44AD-C94E-E84D-5627D5A7DC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3713" y="2327497"/>
            <a:ext cx="9416043" cy="3238952"/>
          </a:xfrm>
        </p:spPr>
      </p:pic>
    </p:spTree>
    <p:extLst>
      <p:ext uri="{BB962C8B-B14F-4D97-AF65-F5344CB8AC3E}">
        <p14:creationId xmlns:p14="http://schemas.microsoft.com/office/powerpoint/2010/main" val="2507126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8650-DB9F-028D-C18A-C3F2D626239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Message switching</a:t>
            </a:r>
            <a:endParaRPr lang="en-PK" dirty="0"/>
          </a:p>
        </p:txBody>
      </p:sp>
      <p:sp>
        <p:nvSpPr>
          <p:cNvPr id="3" name="Content Placeholder 2">
            <a:extLst>
              <a:ext uri="{FF2B5EF4-FFF2-40B4-BE49-F238E27FC236}">
                <a16:creationId xmlns:a16="http://schemas.microsoft.com/office/drawing/2014/main" id="{519C865C-D005-A3D6-87F2-9B78F15E00BC}"/>
              </a:ext>
            </a:extLst>
          </p:cNvPr>
          <p:cNvSpPr>
            <a:spLocks noGrp="1"/>
          </p:cNvSpPr>
          <p:nvPr>
            <p:ph idx="1"/>
          </p:nvPr>
        </p:nvSpPr>
        <p:spPr/>
        <p:txBody>
          <a:bodyPr/>
          <a:lstStyle/>
          <a:p>
            <a:r>
              <a:rPr lang="en-US" b="0" i="0" dirty="0">
                <a:solidFill>
                  <a:srgbClr val="0D0D0D"/>
                </a:solidFill>
                <a:effectLst/>
                <a:highlight>
                  <a:srgbClr val="FFFFFF"/>
                </a:highlight>
                <a:latin typeface="Söhne"/>
              </a:rPr>
              <a:t>Message switching is a method of communication used in computer networks, where data is transmitted from one node to another through a series of intermediate nodes. In message switching, the entire message is received and stored at each intermediate node before being forwarded to the next node along the route to its final destination. This is in contrast to circuit switching, where a dedicated communication path is established for the duration of the transmission.</a:t>
            </a:r>
            <a:endParaRPr lang="en-PK" dirty="0"/>
          </a:p>
        </p:txBody>
      </p:sp>
    </p:spTree>
    <p:extLst>
      <p:ext uri="{BB962C8B-B14F-4D97-AF65-F5344CB8AC3E}">
        <p14:creationId xmlns:p14="http://schemas.microsoft.com/office/powerpoint/2010/main" val="1715552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7D40-E7ED-655B-0316-D07F5E19B94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Features of Message switching</a:t>
            </a:r>
            <a:endParaRPr lang="en-PK"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354592-AAB1-422C-55B5-E01FD2433DC4}"/>
              </a:ext>
            </a:extLst>
          </p:cNvPr>
          <p:cNvSpPr>
            <a:spLocks noGrp="1"/>
          </p:cNvSpPr>
          <p:nvPr>
            <p:ph idx="1"/>
          </p:nvPr>
        </p:nvSpPr>
        <p:spPr/>
        <p:txBody>
          <a:bodyPr>
            <a:normAutofit fontScale="92500" lnSpcReduction="20000"/>
          </a:bodyPr>
          <a:lstStyle/>
          <a:p>
            <a:pPr algn="l"/>
            <a:r>
              <a:rPr lang="en-US" b="1" i="0" dirty="0">
                <a:solidFill>
                  <a:srgbClr val="0D0D0D"/>
                </a:solidFill>
                <a:effectLst/>
                <a:highlight>
                  <a:srgbClr val="FFFFFF"/>
                </a:highlight>
                <a:latin typeface="Söhne"/>
              </a:rPr>
              <a:t>Features of Message Switching:</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Store-and-Forward Mechanism</a:t>
            </a:r>
            <a:r>
              <a:rPr lang="en-US" b="0" i="0" dirty="0">
                <a:solidFill>
                  <a:srgbClr val="0D0D0D"/>
                </a:solidFill>
                <a:effectLst/>
                <a:highlight>
                  <a:srgbClr val="FFFFFF"/>
                </a:highlight>
                <a:latin typeface="Söhne"/>
              </a:rPr>
              <a:t>: Messages are stored temporarily at each intermediate node before being forwarded to the next node. This allows for error checking and retransmission if necessary.</a:t>
            </a:r>
          </a:p>
          <a:p>
            <a:pPr algn="l">
              <a:buFont typeface="+mj-lt"/>
              <a:buAutoNum type="arabicPeriod"/>
            </a:pPr>
            <a:r>
              <a:rPr lang="en-US" b="1" i="0" dirty="0">
                <a:solidFill>
                  <a:srgbClr val="0D0D0D"/>
                </a:solidFill>
                <a:effectLst/>
                <a:highlight>
                  <a:srgbClr val="FFFFFF"/>
                </a:highlight>
                <a:latin typeface="Söhne"/>
              </a:rPr>
              <a:t>Routing</a:t>
            </a:r>
            <a:r>
              <a:rPr lang="en-US" b="0" i="0" dirty="0">
                <a:solidFill>
                  <a:srgbClr val="0D0D0D"/>
                </a:solidFill>
                <a:effectLst/>
                <a:highlight>
                  <a:srgbClr val="FFFFFF"/>
                </a:highlight>
                <a:latin typeface="Söhne"/>
              </a:rPr>
              <a:t>: Intermediate nodes determine the optimal path for message delivery based on routing algorithms and network conditions.</a:t>
            </a:r>
          </a:p>
          <a:p>
            <a:pPr algn="l">
              <a:buFont typeface="+mj-lt"/>
              <a:buAutoNum type="arabicPeriod"/>
            </a:pPr>
            <a:r>
              <a:rPr lang="en-US" b="1" i="0" dirty="0">
                <a:solidFill>
                  <a:srgbClr val="0D0D0D"/>
                </a:solidFill>
                <a:effectLst/>
                <a:highlight>
                  <a:srgbClr val="FFFFFF"/>
                </a:highlight>
                <a:latin typeface="Söhne"/>
              </a:rPr>
              <a:t>Connectionless Communication</a:t>
            </a:r>
            <a:r>
              <a:rPr lang="en-US" b="0" i="0" dirty="0">
                <a:solidFill>
                  <a:srgbClr val="0D0D0D"/>
                </a:solidFill>
                <a:effectLst/>
                <a:highlight>
                  <a:srgbClr val="FFFFFF"/>
                </a:highlight>
                <a:latin typeface="Söhne"/>
              </a:rPr>
              <a:t>: Message switching operates in a connectionless manner, where each message is treated independently. There is no need to establish a dedicated connection between sender and receiver.</a:t>
            </a:r>
          </a:p>
          <a:p>
            <a:pPr algn="l">
              <a:buFont typeface="+mj-lt"/>
              <a:buAutoNum type="arabicPeriod"/>
            </a:pPr>
            <a:r>
              <a:rPr lang="en-US" b="1" i="0" dirty="0">
                <a:solidFill>
                  <a:srgbClr val="0D0D0D"/>
                </a:solidFill>
                <a:effectLst/>
                <a:highlight>
                  <a:srgbClr val="FFFFFF"/>
                </a:highlight>
                <a:latin typeface="Söhne"/>
              </a:rPr>
              <a:t>Flexibility</a:t>
            </a:r>
            <a:r>
              <a:rPr lang="en-US" b="0" i="0" dirty="0">
                <a:solidFill>
                  <a:srgbClr val="0D0D0D"/>
                </a:solidFill>
                <a:effectLst/>
                <a:highlight>
                  <a:srgbClr val="FFFFFF"/>
                </a:highlight>
                <a:latin typeface="Söhne"/>
              </a:rPr>
              <a:t>: Message switching can handle different types of data, including text, images, and multimedia, making it suitable for diverse communication needs.</a:t>
            </a:r>
          </a:p>
          <a:p>
            <a:endParaRPr lang="en-PK" dirty="0"/>
          </a:p>
        </p:txBody>
      </p:sp>
    </p:spTree>
    <p:extLst>
      <p:ext uri="{BB962C8B-B14F-4D97-AF65-F5344CB8AC3E}">
        <p14:creationId xmlns:p14="http://schemas.microsoft.com/office/powerpoint/2010/main" val="2801865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B77E-8C18-EDF2-DA9C-9B0A643FCB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Switched Network </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6E6C131-2248-E454-CC30-BAABCC29B1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9667" y="1825625"/>
            <a:ext cx="9261695" cy="4351338"/>
          </a:xfrm>
        </p:spPr>
      </p:pic>
    </p:spTree>
    <p:extLst>
      <p:ext uri="{BB962C8B-B14F-4D97-AF65-F5344CB8AC3E}">
        <p14:creationId xmlns:p14="http://schemas.microsoft.com/office/powerpoint/2010/main" val="1631972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1B2F8-405B-086B-9C72-6EC64822DA1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Switched Network</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6748402-E968-B741-8F0B-5FA7E2E56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202" y="1861839"/>
            <a:ext cx="8971984" cy="4351338"/>
          </a:xfrm>
        </p:spPr>
      </p:pic>
    </p:spTree>
    <p:extLst>
      <p:ext uri="{BB962C8B-B14F-4D97-AF65-F5344CB8AC3E}">
        <p14:creationId xmlns:p14="http://schemas.microsoft.com/office/powerpoint/2010/main" val="4077291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7E101-1704-EED8-52DA-C6859CA45C5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Types of switching</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37F02F1-1978-43CF-1FDA-C3ADD0394F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377" y="1825625"/>
            <a:ext cx="9442765" cy="4351338"/>
          </a:xfrm>
        </p:spPr>
      </p:pic>
    </p:spTree>
    <p:extLst>
      <p:ext uri="{BB962C8B-B14F-4D97-AF65-F5344CB8AC3E}">
        <p14:creationId xmlns:p14="http://schemas.microsoft.com/office/powerpoint/2010/main" val="2155959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9705-A5CA-32AA-B27F-343B0A984C3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Switched network</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5ED7E76-E96F-2B37-D541-43774EF4A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1394" y="1825625"/>
            <a:ext cx="8845236" cy="4351338"/>
          </a:xfrm>
        </p:spPr>
      </p:pic>
    </p:spTree>
    <p:extLst>
      <p:ext uri="{BB962C8B-B14F-4D97-AF65-F5344CB8AC3E}">
        <p14:creationId xmlns:p14="http://schemas.microsoft.com/office/powerpoint/2010/main" val="209615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1734-C410-D44F-77F7-860F81210D5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Packet Switching</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B7B83E2-0218-3373-C075-DA6C0ADCC9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887" y="1825625"/>
            <a:ext cx="9795849" cy="4351338"/>
          </a:xfrm>
        </p:spPr>
      </p:pic>
    </p:spTree>
    <p:extLst>
      <p:ext uri="{BB962C8B-B14F-4D97-AF65-F5344CB8AC3E}">
        <p14:creationId xmlns:p14="http://schemas.microsoft.com/office/powerpoint/2010/main" val="14899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5730-9843-BFDF-4C7F-C3BF1B33EB6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Packet Switching</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E283A59-802D-0FC3-0F9F-9660F631D7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7731" y="2181885"/>
            <a:ext cx="7200467" cy="3198362"/>
          </a:xfrm>
        </p:spPr>
      </p:pic>
    </p:spTree>
    <p:extLst>
      <p:ext uri="{BB962C8B-B14F-4D97-AF65-F5344CB8AC3E}">
        <p14:creationId xmlns:p14="http://schemas.microsoft.com/office/powerpoint/2010/main" val="134429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AB7E-0E49-6C9E-7D7A-AB5130A561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Packet switching</a:t>
            </a:r>
            <a:endParaRPr lang="en-PK"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7406069-B215-2E23-9D79-3F479FEBDC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48143"/>
            <a:ext cx="9591392" cy="4628820"/>
          </a:xfrm>
        </p:spPr>
      </p:pic>
    </p:spTree>
    <p:extLst>
      <p:ext uri="{BB962C8B-B14F-4D97-AF65-F5344CB8AC3E}">
        <p14:creationId xmlns:p14="http://schemas.microsoft.com/office/powerpoint/2010/main" val="1366311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615</Words>
  <Application>Microsoft Office PowerPoint</Application>
  <PresentationFormat>Widescreen</PresentationFormat>
  <Paragraphs>57</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KaTeX_Main</vt:lpstr>
      <vt:lpstr>Söhne</vt:lpstr>
      <vt:lpstr>Times New Roman</vt:lpstr>
      <vt:lpstr>Office Theme</vt:lpstr>
      <vt:lpstr>Computer Networks Switching</vt:lpstr>
      <vt:lpstr>Switching</vt:lpstr>
      <vt:lpstr>Switched Network </vt:lpstr>
      <vt:lpstr>Switched Network</vt:lpstr>
      <vt:lpstr>Types of switching</vt:lpstr>
      <vt:lpstr>Switched network</vt:lpstr>
      <vt:lpstr>Packet Switching</vt:lpstr>
      <vt:lpstr>Packet Switching</vt:lpstr>
      <vt:lpstr>Packet switching</vt:lpstr>
      <vt:lpstr>Features of packet switching</vt:lpstr>
      <vt:lpstr>Packet switching</vt:lpstr>
      <vt:lpstr>PowerPoint Presentation</vt:lpstr>
      <vt:lpstr>Packet Switching</vt:lpstr>
      <vt:lpstr>Packet Switching</vt:lpstr>
      <vt:lpstr>Circuit switching</vt:lpstr>
      <vt:lpstr>Circuit switching</vt:lpstr>
      <vt:lpstr>Circuit switching</vt:lpstr>
      <vt:lpstr>Circuit switching</vt:lpstr>
      <vt:lpstr>Circuit switching</vt:lpstr>
      <vt:lpstr>Features of Circuit switching switching</vt:lpstr>
      <vt:lpstr>Circuit Switching</vt:lpstr>
      <vt:lpstr>PowerPoint Presentation</vt:lpstr>
      <vt:lpstr>Circuit switching</vt:lpstr>
      <vt:lpstr>Circuit switching</vt:lpstr>
      <vt:lpstr>Comparison</vt:lpstr>
      <vt:lpstr>Message switching</vt:lpstr>
      <vt:lpstr>Features of Message switching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Rabia Qasim</dc:creator>
  <cp:lastModifiedBy>Rabia Qasim</cp:lastModifiedBy>
  <cp:revision>58</cp:revision>
  <dcterms:created xsi:type="dcterms:W3CDTF">2024-04-25T09:25:03Z</dcterms:created>
  <dcterms:modified xsi:type="dcterms:W3CDTF">2024-04-26T11:57:02Z</dcterms:modified>
</cp:coreProperties>
</file>